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3" r:id="rId4"/>
    <p:sldId id="262" r:id="rId5"/>
    <p:sldId id="261" r:id="rId6"/>
    <p:sldId id="266" r:id="rId7"/>
    <p:sldId id="260" r:id="rId8"/>
    <p:sldId id="259"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714" autoAdjust="0"/>
  </p:normalViewPr>
  <p:slideViewPr>
    <p:cSldViewPr snapToGrid="0">
      <p:cViewPr varScale="1">
        <p:scale>
          <a:sx n="115" d="100"/>
          <a:sy n="115" d="100"/>
        </p:scale>
        <p:origin x="31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C59B26FA-F76D-43A8-94A6-010F6DD8DA61}"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D8C5F7D-B90C-4ADC-97F3-15AF2963E975}" type="slidenum">
              <a:rPr lang="en-AU" smtClean="0"/>
              <a:t>‹#›</a:t>
            </a:fld>
            <a:endParaRPr lang="en-AU"/>
          </a:p>
        </p:txBody>
      </p:sp>
    </p:spTree>
    <p:extLst>
      <p:ext uri="{BB962C8B-B14F-4D97-AF65-F5344CB8AC3E}">
        <p14:creationId xmlns:p14="http://schemas.microsoft.com/office/powerpoint/2010/main" val="2974659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C59B26FA-F76D-43A8-94A6-010F6DD8DA61}"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D8C5F7D-B90C-4ADC-97F3-15AF2963E975}" type="slidenum">
              <a:rPr lang="en-AU" smtClean="0"/>
              <a:t>‹#›</a:t>
            </a:fld>
            <a:endParaRPr lang="en-AU"/>
          </a:p>
        </p:txBody>
      </p:sp>
    </p:spTree>
    <p:extLst>
      <p:ext uri="{BB962C8B-B14F-4D97-AF65-F5344CB8AC3E}">
        <p14:creationId xmlns:p14="http://schemas.microsoft.com/office/powerpoint/2010/main" val="3951603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C59B26FA-F76D-43A8-94A6-010F6DD8DA61}"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D8C5F7D-B90C-4ADC-97F3-15AF2963E975}" type="slidenum">
              <a:rPr lang="en-AU" smtClean="0"/>
              <a:t>‹#›</a:t>
            </a:fld>
            <a:endParaRPr lang="en-AU"/>
          </a:p>
        </p:txBody>
      </p:sp>
    </p:spTree>
    <p:extLst>
      <p:ext uri="{BB962C8B-B14F-4D97-AF65-F5344CB8AC3E}">
        <p14:creationId xmlns:p14="http://schemas.microsoft.com/office/powerpoint/2010/main" val="3034824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C59B26FA-F76D-43A8-94A6-010F6DD8DA61}"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D8C5F7D-B90C-4ADC-97F3-15AF2963E975}" type="slidenum">
              <a:rPr lang="en-AU" smtClean="0"/>
              <a:t>‹#›</a:t>
            </a:fld>
            <a:endParaRPr lang="en-AU"/>
          </a:p>
        </p:txBody>
      </p:sp>
    </p:spTree>
    <p:extLst>
      <p:ext uri="{BB962C8B-B14F-4D97-AF65-F5344CB8AC3E}">
        <p14:creationId xmlns:p14="http://schemas.microsoft.com/office/powerpoint/2010/main" val="281546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9B26FA-F76D-43A8-94A6-010F6DD8DA61}" type="datetimeFigureOut">
              <a:rPr lang="en-AU" smtClean="0"/>
              <a:t>17/12/2024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D8C5F7D-B90C-4ADC-97F3-15AF2963E975}" type="slidenum">
              <a:rPr lang="en-AU" smtClean="0"/>
              <a:t>‹#›</a:t>
            </a:fld>
            <a:endParaRPr lang="en-AU"/>
          </a:p>
        </p:txBody>
      </p:sp>
    </p:spTree>
    <p:extLst>
      <p:ext uri="{BB962C8B-B14F-4D97-AF65-F5344CB8AC3E}">
        <p14:creationId xmlns:p14="http://schemas.microsoft.com/office/powerpoint/2010/main" val="2838074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C59B26FA-F76D-43A8-94A6-010F6DD8DA61}" type="datetimeFigureOut">
              <a:rPr lang="en-AU" smtClean="0"/>
              <a:t>17/12/2024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ED8C5F7D-B90C-4ADC-97F3-15AF2963E975}" type="slidenum">
              <a:rPr lang="en-AU" smtClean="0"/>
              <a:t>‹#›</a:t>
            </a:fld>
            <a:endParaRPr lang="en-AU"/>
          </a:p>
        </p:txBody>
      </p:sp>
    </p:spTree>
    <p:extLst>
      <p:ext uri="{BB962C8B-B14F-4D97-AF65-F5344CB8AC3E}">
        <p14:creationId xmlns:p14="http://schemas.microsoft.com/office/powerpoint/2010/main" val="459132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C59B26FA-F76D-43A8-94A6-010F6DD8DA61}" type="datetimeFigureOut">
              <a:rPr lang="en-AU" smtClean="0"/>
              <a:t>17/12/2024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ED8C5F7D-B90C-4ADC-97F3-15AF2963E975}" type="slidenum">
              <a:rPr lang="en-AU" smtClean="0"/>
              <a:t>‹#›</a:t>
            </a:fld>
            <a:endParaRPr lang="en-AU"/>
          </a:p>
        </p:txBody>
      </p:sp>
    </p:spTree>
    <p:extLst>
      <p:ext uri="{BB962C8B-B14F-4D97-AF65-F5344CB8AC3E}">
        <p14:creationId xmlns:p14="http://schemas.microsoft.com/office/powerpoint/2010/main" val="2769200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C59B26FA-F76D-43A8-94A6-010F6DD8DA61}" type="datetimeFigureOut">
              <a:rPr lang="en-AU" smtClean="0"/>
              <a:t>17/12/2024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ED8C5F7D-B90C-4ADC-97F3-15AF2963E975}" type="slidenum">
              <a:rPr lang="en-AU" smtClean="0"/>
              <a:t>‹#›</a:t>
            </a:fld>
            <a:endParaRPr lang="en-AU"/>
          </a:p>
        </p:txBody>
      </p:sp>
    </p:spTree>
    <p:extLst>
      <p:ext uri="{BB962C8B-B14F-4D97-AF65-F5344CB8AC3E}">
        <p14:creationId xmlns:p14="http://schemas.microsoft.com/office/powerpoint/2010/main" val="230328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9B26FA-F76D-43A8-94A6-010F6DD8DA61}" type="datetimeFigureOut">
              <a:rPr lang="en-AU" smtClean="0"/>
              <a:t>17/12/2024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ED8C5F7D-B90C-4ADC-97F3-15AF2963E975}" type="slidenum">
              <a:rPr lang="en-AU" smtClean="0"/>
              <a:t>‹#›</a:t>
            </a:fld>
            <a:endParaRPr lang="en-AU"/>
          </a:p>
        </p:txBody>
      </p:sp>
    </p:spTree>
    <p:extLst>
      <p:ext uri="{BB962C8B-B14F-4D97-AF65-F5344CB8AC3E}">
        <p14:creationId xmlns:p14="http://schemas.microsoft.com/office/powerpoint/2010/main" val="2330598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9B26FA-F76D-43A8-94A6-010F6DD8DA61}" type="datetimeFigureOut">
              <a:rPr lang="en-AU" smtClean="0"/>
              <a:t>17/12/2024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ED8C5F7D-B90C-4ADC-97F3-15AF2963E975}" type="slidenum">
              <a:rPr lang="en-AU" smtClean="0"/>
              <a:t>‹#›</a:t>
            </a:fld>
            <a:endParaRPr lang="en-AU"/>
          </a:p>
        </p:txBody>
      </p:sp>
    </p:spTree>
    <p:extLst>
      <p:ext uri="{BB962C8B-B14F-4D97-AF65-F5344CB8AC3E}">
        <p14:creationId xmlns:p14="http://schemas.microsoft.com/office/powerpoint/2010/main" val="4188706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9B26FA-F76D-43A8-94A6-010F6DD8DA61}" type="datetimeFigureOut">
              <a:rPr lang="en-AU" smtClean="0"/>
              <a:t>17/12/2024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ED8C5F7D-B90C-4ADC-97F3-15AF2963E975}" type="slidenum">
              <a:rPr lang="en-AU" smtClean="0"/>
              <a:t>‹#›</a:t>
            </a:fld>
            <a:endParaRPr lang="en-AU"/>
          </a:p>
        </p:txBody>
      </p:sp>
    </p:spTree>
    <p:extLst>
      <p:ext uri="{BB962C8B-B14F-4D97-AF65-F5344CB8AC3E}">
        <p14:creationId xmlns:p14="http://schemas.microsoft.com/office/powerpoint/2010/main" val="4089649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9B26FA-F76D-43A8-94A6-010F6DD8DA61}" type="datetimeFigureOut">
              <a:rPr lang="en-AU" smtClean="0"/>
              <a:t>17/12/2024</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8C5F7D-B90C-4ADC-97F3-15AF2963E975}" type="slidenum">
              <a:rPr lang="en-AU" smtClean="0"/>
              <a:t>‹#›</a:t>
            </a:fld>
            <a:endParaRPr lang="en-AU"/>
          </a:p>
        </p:txBody>
      </p:sp>
    </p:spTree>
    <p:extLst>
      <p:ext uri="{BB962C8B-B14F-4D97-AF65-F5344CB8AC3E}">
        <p14:creationId xmlns:p14="http://schemas.microsoft.com/office/powerpoint/2010/main" val="15065894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1175" y="1122363"/>
            <a:ext cx="9144000" cy="2387600"/>
          </a:xfrm>
        </p:spPr>
        <p:txBody>
          <a:bodyPr>
            <a:noAutofit/>
          </a:bodyPr>
          <a:lstStyle/>
          <a:p>
            <a:r>
              <a:rPr lang="en-AU" sz="3600" b="1" dirty="0"/>
              <a:t/>
            </a:r>
            <a:br>
              <a:rPr lang="en-AU" sz="3600" b="1" dirty="0"/>
            </a:br>
            <a:r>
              <a:rPr lang="en-AU" sz="3600" b="1" dirty="0" smtClean="0">
                <a:solidFill>
                  <a:srgbClr val="FF0000"/>
                </a:solidFill>
              </a:rPr>
              <a:t/>
            </a:r>
            <a:br>
              <a:rPr lang="en-AU" sz="3600" b="1" dirty="0" smtClean="0">
                <a:solidFill>
                  <a:srgbClr val="FF0000"/>
                </a:solidFill>
              </a:rPr>
            </a:br>
            <a:r>
              <a:rPr lang="en-AU" sz="3600" b="1" dirty="0">
                <a:solidFill>
                  <a:srgbClr val="FF0000"/>
                </a:solidFill>
              </a:rPr>
              <a:t>Micro-Credential </a:t>
            </a:r>
            <a:r>
              <a:rPr lang="en-AU" sz="3600" b="1" dirty="0" smtClean="0">
                <a:solidFill>
                  <a:srgbClr val="FF0000"/>
                </a:solidFill>
              </a:rPr>
              <a:t/>
            </a:r>
            <a:br>
              <a:rPr lang="en-AU" sz="3600" b="1" dirty="0" smtClean="0">
                <a:solidFill>
                  <a:srgbClr val="FF0000"/>
                </a:solidFill>
              </a:rPr>
            </a:br>
            <a:r>
              <a:rPr lang="en-AU" sz="3600" b="1" dirty="0" smtClean="0">
                <a:solidFill>
                  <a:srgbClr val="FF0000"/>
                </a:solidFill>
              </a:rPr>
              <a:t>Strategic </a:t>
            </a:r>
            <a:r>
              <a:rPr lang="en-AU" sz="3600" b="1" dirty="0" smtClean="0">
                <a:solidFill>
                  <a:srgbClr val="FF0000"/>
                </a:solidFill>
              </a:rPr>
              <a:t>Human Resource Management </a:t>
            </a:r>
            <a:r>
              <a:rPr lang="en-AU" sz="3600" dirty="0" smtClean="0"/>
              <a:t/>
            </a:r>
            <a:br>
              <a:rPr lang="en-AU" sz="3600" dirty="0" smtClean="0"/>
            </a:br>
            <a:r>
              <a:rPr lang="en-AU" sz="3600" b="1" dirty="0" smtClean="0"/>
              <a:t>(GHRM5113)</a:t>
            </a:r>
            <a:endParaRPr lang="en-AU" sz="3600" b="1" dirty="0"/>
          </a:p>
        </p:txBody>
      </p:sp>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0383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p:txBody>
          <a:bodyPr/>
          <a:lstStyle/>
          <a:p>
            <a:endParaRPr lang="en-AU" dirty="0" smtClean="0"/>
          </a:p>
          <a:p>
            <a:endParaRPr lang="en-AU" dirty="0" smtClean="0"/>
          </a:p>
          <a:p>
            <a:r>
              <a:rPr lang="en-AU" dirty="0" smtClean="0"/>
              <a:t>DR MOHD FAIZAL BIN MOHD ARIF</a:t>
            </a:r>
            <a:endParaRPr lang="en-AU" dirty="0"/>
          </a:p>
        </p:txBody>
      </p:sp>
      <p:pic>
        <p:nvPicPr>
          <p:cNvPr id="5" name="Picture 4"/>
          <p:cNvPicPr>
            <a:picLocks noChangeAspect="1"/>
          </p:cNvPicPr>
          <p:nvPr/>
        </p:nvPicPr>
        <p:blipFill>
          <a:blip r:embed="rId3"/>
          <a:stretch>
            <a:fillRect/>
          </a:stretch>
        </p:blipFill>
        <p:spPr>
          <a:xfrm>
            <a:off x="10668190" y="0"/>
            <a:ext cx="1523810" cy="504762"/>
          </a:xfrm>
          <a:prstGeom prst="rect">
            <a:avLst/>
          </a:prstGeom>
        </p:spPr>
      </p:pic>
    </p:spTree>
    <p:extLst>
      <p:ext uri="{BB962C8B-B14F-4D97-AF65-F5344CB8AC3E}">
        <p14:creationId xmlns:p14="http://schemas.microsoft.com/office/powerpoint/2010/main" val="5136788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879475"/>
          </a:xfrm>
        </p:spPr>
        <p:txBody>
          <a:bodyPr>
            <a:normAutofit/>
          </a:bodyPr>
          <a:lstStyle/>
          <a:p>
            <a:r>
              <a:rPr lang="en-AU" sz="3600" b="1" dirty="0" smtClean="0"/>
              <a:t>Final Examination </a:t>
            </a:r>
            <a:endParaRPr lang="en-AU" sz="3600" b="1" dirty="0"/>
          </a:p>
        </p:txBody>
      </p:sp>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0383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p:txBody>
          <a:bodyPr/>
          <a:lstStyle/>
          <a:p>
            <a:endParaRPr lang="en-AU" dirty="0" smtClean="0"/>
          </a:p>
          <a:p>
            <a:endParaRPr lang="en-AU" dirty="0" smtClean="0"/>
          </a:p>
        </p:txBody>
      </p:sp>
      <p:pic>
        <p:nvPicPr>
          <p:cNvPr id="5" name="Picture 4"/>
          <p:cNvPicPr>
            <a:picLocks noChangeAspect="1"/>
          </p:cNvPicPr>
          <p:nvPr/>
        </p:nvPicPr>
        <p:blipFill>
          <a:blip r:embed="rId3"/>
          <a:stretch>
            <a:fillRect/>
          </a:stretch>
        </p:blipFill>
        <p:spPr>
          <a:xfrm>
            <a:off x="10668190" y="0"/>
            <a:ext cx="1523810" cy="504762"/>
          </a:xfrm>
          <a:prstGeom prst="rect">
            <a:avLst/>
          </a:prstGeom>
        </p:spPr>
      </p:pic>
      <p:sp>
        <p:nvSpPr>
          <p:cNvPr id="6" name="Rectangle 5"/>
          <p:cNvSpPr/>
          <p:nvPr/>
        </p:nvSpPr>
        <p:spPr>
          <a:xfrm>
            <a:off x="2352502" y="2505670"/>
            <a:ext cx="7855527" cy="923330"/>
          </a:xfrm>
          <a:prstGeom prst="rect">
            <a:avLst/>
          </a:prstGeom>
        </p:spPr>
        <p:txBody>
          <a:bodyPr wrap="square">
            <a:spAutoFit/>
          </a:bodyPr>
          <a:lstStyle/>
          <a:p>
            <a:pPr algn="just"/>
            <a:r>
              <a:rPr lang="en-AU" dirty="0" smtClean="0"/>
              <a:t>The coverage, format, level of assessment and other related matters for the test and final exam will be informed by the course leader a few weeks before the assessment is conducted</a:t>
            </a:r>
            <a:endParaRPr lang="en-AU" dirty="0"/>
          </a:p>
        </p:txBody>
      </p:sp>
    </p:spTree>
    <p:extLst>
      <p:ext uri="{BB962C8B-B14F-4D97-AF65-F5344CB8AC3E}">
        <p14:creationId xmlns:p14="http://schemas.microsoft.com/office/powerpoint/2010/main" val="27115651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15934" y="141461"/>
            <a:ext cx="9144000" cy="879475"/>
          </a:xfrm>
        </p:spPr>
        <p:txBody>
          <a:bodyPr>
            <a:normAutofit/>
          </a:bodyPr>
          <a:lstStyle/>
          <a:p>
            <a:r>
              <a:rPr lang="en-AU" sz="3600" b="1" dirty="0" smtClean="0"/>
              <a:t>Course Synopsis </a:t>
            </a:r>
            <a:endParaRPr lang="en-AU" sz="3600" b="1" dirty="0"/>
          </a:p>
        </p:txBody>
      </p:sp>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0383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p:txBody>
          <a:bodyPr/>
          <a:lstStyle/>
          <a:p>
            <a:endParaRPr lang="en-AU" dirty="0" smtClean="0"/>
          </a:p>
          <a:p>
            <a:endParaRPr lang="en-AU" dirty="0" smtClean="0"/>
          </a:p>
        </p:txBody>
      </p:sp>
      <p:sp>
        <p:nvSpPr>
          <p:cNvPr id="5" name="Rectangle 4"/>
          <p:cNvSpPr/>
          <p:nvPr/>
        </p:nvSpPr>
        <p:spPr>
          <a:xfrm>
            <a:off x="2038350" y="1162397"/>
            <a:ext cx="8629650" cy="5355312"/>
          </a:xfrm>
          <a:prstGeom prst="rect">
            <a:avLst/>
          </a:prstGeom>
        </p:spPr>
        <p:txBody>
          <a:bodyPr wrap="square">
            <a:spAutoFit/>
          </a:bodyPr>
          <a:lstStyle/>
          <a:p>
            <a:pPr algn="just"/>
            <a:r>
              <a:rPr lang="en-AU" dirty="0" smtClean="0"/>
              <a:t>This course is meant to introduce the students to the strategic perspectives, issues and challenges of human resource management. It will essentially follow an integrative approach, which will link human resources management with the overall business strategy in organisations.</a:t>
            </a:r>
          </a:p>
          <a:p>
            <a:pPr algn="just"/>
            <a:endParaRPr lang="en-AU" dirty="0"/>
          </a:p>
          <a:p>
            <a:pPr algn="just"/>
            <a:r>
              <a:rPr lang="en-AU" dirty="0" smtClean="0"/>
              <a:t>The course provides a research-focused/ evidence-based appraisal of the topic according to the following key themes: </a:t>
            </a:r>
          </a:p>
          <a:p>
            <a:pPr algn="just"/>
            <a:endParaRPr lang="en-AU" dirty="0" smtClean="0"/>
          </a:p>
          <a:p>
            <a:pPr marL="342900" indent="-342900" algn="just">
              <a:buAutoNum type="arabicParenBoth"/>
            </a:pPr>
            <a:r>
              <a:rPr lang="en-AU" dirty="0" smtClean="0"/>
              <a:t>the strategic role of HR in the organisation; </a:t>
            </a:r>
          </a:p>
          <a:p>
            <a:pPr marL="342900" indent="-342900" algn="just">
              <a:buAutoNum type="arabicParenBoth"/>
            </a:pPr>
            <a:r>
              <a:rPr lang="en-AU" dirty="0" smtClean="0"/>
              <a:t>the role of the HR function/ HR professional in strategic HRM; </a:t>
            </a:r>
          </a:p>
          <a:p>
            <a:pPr marL="342900" indent="-342900" algn="just">
              <a:buAutoNum type="arabicParenBoth"/>
            </a:pPr>
            <a:r>
              <a:rPr lang="en-AU" dirty="0" smtClean="0"/>
              <a:t>designing and aligning HR systems for high performance; </a:t>
            </a:r>
          </a:p>
          <a:p>
            <a:pPr marL="342900" indent="-342900" algn="just">
              <a:buAutoNum type="arabicParenBoth"/>
            </a:pPr>
            <a:r>
              <a:rPr lang="en-AU" dirty="0" smtClean="0"/>
              <a:t>linking HR practices to performance; </a:t>
            </a:r>
          </a:p>
          <a:p>
            <a:pPr marL="342900" indent="-342900" algn="just">
              <a:buAutoNum type="arabicParenBoth"/>
            </a:pPr>
            <a:r>
              <a:rPr lang="en-AU" dirty="0" smtClean="0"/>
              <a:t>the role of employees who are at the ‘receiving end’ of these HR practices; </a:t>
            </a:r>
          </a:p>
          <a:p>
            <a:pPr marL="342900" indent="-342900" algn="just">
              <a:buAutoNum type="arabicParenBoth"/>
            </a:pPr>
            <a:r>
              <a:rPr lang="en-AU" dirty="0" smtClean="0"/>
              <a:t>a critical overview of SHRM research.  </a:t>
            </a:r>
          </a:p>
          <a:p>
            <a:pPr marL="342900" indent="-342900" algn="just">
              <a:buAutoNum type="arabicParenBoth"/>
            </a:pPr>
            <a:endParaRPr lang="en-AU" dirty="0"/>
          </a:p>
          <a:p>
            <a:pPr algn="just"/>
            <a:r>
              <a:rPr lang="en-AU" dirty="0" smtClean="0"/>
              <a:t>The course examines the nature of HR strategies, systems and practices and the theories underpinning the creation of HR systems that may lead to high performance. It also evaluates the strategic importance of the HR practices that comprise these systems in engaging employees. </a:t>
            </a:r>
            <a:endParaRPr lang="en-AU" dirty="0"/>
          </a:p>
        </p:txBody>
      </p:sp>
      <p:pic>
        <p:nvPicPr>
          <p:cNvPr id="6" name="Picture 5"/>
          <p:cNvPicPr>
            <a:picLocks noChangeAspect="1"/>
          </p:cNvPicPr>
          <p:nvPr/>
        </p:nvPicPr>
        <p:blipFill>
          <a:blip r:embed="rId3"/>
          <a:stretch>
            <a:fillRect/>
          </a:stretch>
        </p:blipFill>
        <p:spPr>
          <a:xfrm>
            <a:off x="10668190" y="0"/>
            <a:ext cx="1523810" cy="504762"/>
          </a:xfrm>
          <a:prstGeom prst="rect">
            <a:avLst/>
          </a:prstGeom>
        </p:spPr>
      </p:pic>
    </p:spTree>
    <p:extLst>
      <p:ext uri="{BB962C8B-B14F-4D97-AF65-F5344CB8AC3E}">
        <p14:creationId xmlns:p14="http://schemas.microsoft.com/office/powerpoint/2010/main" val="420377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7127" y="921544"/>
            <a:ext cx="9144000" cy="879475"/>
          </a:xfrm>
        </p:spPr>
        <p:txBody>
          <a:bodyPr>
            <a:normAutofit/>
          </a:bodyPr>
          <a:lstStyle/>
          <a:p>
            <a:r>
              <a:rPr lang="en-AU" sz="3600" b="1" dirty="0" smtClean="0"/>
              <a:t>Course Assessment Details </a:t>
            </a:r>
            <a:endParaRPr lang="en-AU" sz="3600" b="1" dirty="0"/>
          </a:p>
        </p:txBody>
      </p:sp>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0383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p:txBody>
          <a:bodyPr/>
          <a:lstStyle/>
          <a:p>
            <a:endParaRPr lang="en-AU" dirty="0" smtClean="0"/>
          </a:p>
          <a:p>
            <a:endParaRPr lang="en-AU" dirty="0" smtClean="0"/>
          </a:p>
        </p:txBody>
      </p:sp>
      <p:pic>
        <p:nvPicPr>
          <p:cNvPr id="5" name="Picture 4"/>
          <p:cNvPicPr>
            <a:picLocks noChangeAspect="1"/>
          </p:cNvPicPr>
          <p:nvPr/>
        </p:nvPicPr>
        <p:blipFill>
          <a:blip r:embed="rId3"/>
          <a:stretch>
            <a:fillRect/>
          </a:stretch>
        </p:blipFill>
        <p:spPr>
          <a:xfrm>
            <a:off x="2794739" y="2159081"/>
            <a:ext cx="7317415" cy="2539837"/>
          </a:xfrm>
          <a:prstGeom prst="rect">
            <a:avLst/>
          </a:prstGeom>
        </p:spPr>
      </p:pic>
      <p:pic>
        <p:nvPicPr>
          <p:cNvPr id="6" name="Picture 5"/>
          <p:cNvPicPr>
            <a:picLocks noChangeAspect="1"/>
          </p:cNvPicPr>
          <p:nvPr/>
        </p:nvPicPr>
        <p:blipFill>
          <a:blip r:embed="rId4"/>
          <a:stretch>
            <a:fillRect/>
          </a:stretch>
        </p:blipFill>
        <p:spPr>
          <a:xfrm>
            <a:off x="10668190" y="0"/>
            <a:ext cx="1523810" cy="504762"/>
          </a:xfrm>
          <a:prstGeom prst="rect">
            <a:avLst/>
          </a:prstGeom>
        </p:spPr>
      </p:pic>
    </p:spTree>
    <p:extLst>
      <p:ext uri="{BB962C8B-B14F-4D97-AF65-F5344CB8AC3E}">
        <p14:creationId xmlns:p14="http://schemas.microsoft.com/office/powerpoint/2010/main" val="26165867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0"/>
            <a:ext cx="9144000" cy="879475"/>
          </a:xfrm>
        </p:spPr>
        <p:txBody>
          <a:bodyPr>
            <a:normAutofit/>
          </a:bodyPr>
          <a:lstStyle/>
          <a:p>
            <a:r>
              <a:rPr lang="en-AU" sz="3600" b="1" dirty="0" smtClean="0"/>
              <a:t>Course Syllabus </a:t>
            </a:r>
            <a:endParaRPr lang="en-AU" sz="3600" b="1" dirty="0"/>
          </a:p>
        </p:txBody>
      </p:sp>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0383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p:txBody>
          <a:bodyPr/>
          <a:lstStyle/>
          <a:p>
            <a:endParaRPr lang="en-AU" dirty="0" smtClean="0"/>
          </a:p>
          <a:p>
            <a:endParaRPr lang="en-AU" dirty="0" smtClean="0"/>
          </a:p>
        </p:txBody>
      </p:sp>
      <p:pic>
        <p:nvPicPr>
          <p:cNvPr id="5" name="Picture 4"/>
          <p:cNvPicPr>
            <a:picLocks noChangeAspect="1"/>
          </p:cNvPicPr>
          <p:nvPr/>
        </p:nvPicPr>
        <p:blipFill>
          <a:blip r:embed="rId3"/>
          <a:stretch>
            <a:fillRect/>
          </a:stretch>
        </p:blipFill>
        <p:spPr>
          <a:xfrm>
            <a:off x="2976952" y="1289099"/>
            <a:ext cx="6238095" cy="780952"/>
          </a:xfrm>
          <a:prstGeom prst="rect">
            <a:avLst/>
          </a:prstGeom>
        </p:spPr>
      </p:pic>
      <p:pic>
        <p:nvPicPr>
          <p:cNvPr id="6" name="Picture 5"/>
          <p:cNvPicPr>
            <a:picLocks noChangeAspect="1"/>
          </p:cNvPicPr>
          <p:nvPr/>
        </p:nvPicPr>
        <p:blipFill>
          <a:blip r:embed="rId4"/>
          <a:stretch>
            <a:fillRect/>
          </a:stretch>
        </p:blipFill>
        <p:spPr>
          <a:xfrm>
            <a:off x="2937646" y="1985293"/>
            <a:ext cx="6285714" cy="4533333"/>
          </a:xfrm>
          <a:prstGeom prst="rect">
            <a:avLst/>
          </a:prstGeom>
        </p:spPr>
      </p:pic>
      <p:pic>
        <p:nvPicPr>
          <p:cNvPr id="7" name="Picture 6"/>
          <p:cNvPicPr>
            <a:picLocks noChangeAspect="1"/>
          </p:cNvPicPr>
          <p:nvPr/>
        </p:nvPicPr>
        <p:blipFill>
          <a:blip r:embed="rId5"/>
          <a:stretch>
            <a:fillRect/>
          </a:stretch>
        </p:blipFill>
        <p:spPr>
          <a:xfrm>
            <a:off x="10668190" y="0"/>
            <a:ext cx="1523810" cy="504762"/>
          </a:xfrm>
          <a:prstGeom prst="rect">
            <a:avLst/>
          </a:prstGeom>
        </p:spPr>
      </p:pic>
      <p:pic>
        <p:nvPicPr>
          <p:cNvPr id="8" name="Picture 7"/>
          <p:cNvPicPr>
            <a:picLocks noChangeAspect="1"/>
          </p:cNvPicPr>
          <p:nvPr/>
        </p:nvPicPr>
        <p:blipFill>
          <a:blip r:embed="rId5"/>
          <a:stretch>
            <a:fillRect/>
          </a:stretch>
        </p:blipFill>
        <p:spPr>
          <a:xfrm>
            <a:off x="10820590" y="152400"/>
            <a:ext cx="1523810" cy="504762"/>
          </a:xfrm>
          <a:prstGeom prst="rect">
            <a:avLst/>
          </a:prstGeom>
        </p:spPr>
      </p:pic>
    </p:spTree>
    <p:extLst>
      <p:ext uri="{BB962C8B-B14F-4D97-AF65-F5344CB8AC3E}">
        <p14:creationId xmlns:p14="http://schemas.microsoft.com/office/powerpoint/2010/main" val="37099743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879475"/>
          </a:xfrm>
        </p:spPr>
        <p:txBody>
          <a:bodyPr>
            <a:normAutofit/>
          </a:bodyPr>
          <a:lstStyle/>
          <a:p>
            <a:endParaRPr lang="en-AU" sz="3600" b="1" dirty="0"/>
          </a:p>
        </p:txBody>
      </p:sp>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0383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p:txBody>
          <a:bodyPr/>
          <a:lstStyle/>
          <a:p>
            <a:endParaRPr lang="en-AU" dirty="0" smtClean="0"/>
          </a:p>
          <a:p>
            <a:endParaRPr lang="en-AU" dirty="0" smtClean="0"/>
          </a:p>
        </p:txBody>
      </p:sp>
      <p:pic>
        <p:nvPicPr>
          <p:cNvPr id="5" name="Picture 4"/>
          <p:cNvPicPr>
            <a:picLocks noChangeAspect="1"/>
          </p:cNvPicPr>
          <p:nvPr/>
        </p:nvPicPr>
        <p:blipFill>
          <a:blip r:embed="rId3"/>
          <a:stretch>
            <a:fillRect/>
          </a:stretch>
        </p:blipFill>
        <p:spPr>
          <a:xfrm>
            <a:off x="2953143" y="461831"/>
            <a:ext cx="6285714" cy="3457143"/>
          </a:xfrm>
          <a:prstGeom prst="rect">
            <a:avLst/>
          </a:prstGeom>
        </p:spPr>
      </p:pic>
      <p:pic>
        <p:nvPicPr>
          <p:cNvPr id="6" name="Picture 5"/>
          <p:cNvPicPr>
            <a:picLocks noChangeAspect="1"/>
          </p:cNvPicPr>
          <p:nvPr/>
        </p:nvPicPr>
        <p:blipFill>
          <a:blip r:embed="rId4"/>
          <a:stretch>
            <a:fillRect/>
          </a:stretch>
        </p:blipFill>
        <p:spPr>
          <a:xfrm>
            <a:off x="2992798" y="3918974"/>
            <a:ext cx="6257143" cy="2428571"/>
          </a:xfrm>
          <a:prstGeom prst="rect">
            <a:avLst/>
          </a:prstGeom>
        </p:spPr>
      </p:pic>
      <p:pic>
        <p:nvPicPr>
          <p:cNvPr id="7" name="Picture 6"/>
          <p:cNvPicPr>
            <a:picLocks noChangeAspect="1"/>
          </p:cNvPicPr>
          <p:nvPr/>
        </p:nvPicPr>
        <p:blipFill>
          <a:blip r:embed="rId5"/>
          <a:stretch>
            <a:fillRect/>
          </a:stretch>
        </p:blipFill>
        <p:spPr>
          <a:xfrm>
            <a:off x="10668190" y="0"/>
            <a:ext cx="1523810" cy="504762"/>
          </a:xfrm>
          <a:prstGeom prst="rect">
            <a:avLst/>
          </a:prstGeom>
        </p:spPr>
      </p:pic>
    </p:spTree>
    <p:extLst>
      <p:ext uri="{BB962C8B-B14F-4D97-AF65-F5344CB8AC3E}">
        <p14:creationId xmlns:p14="http://schemas.microsoft.com/office/powerpoint/2010/main" val="30182365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879475"/>
          </a:xfrm>
        </p:spPr>
        <p:txBody>
          <a:bodyPr>
            <a:normAutofit/>
          </a:bodyPr>
          <a:lstStyle/>
          <a:p>
            <a:endParaRPr lang="en-AU" sz="3600" b="1" dirty="0"/>
          </a:p>
        </p:txBody>
      </p:sp>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0383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p:txBody>
          <a:bodyPr/>
          <a:lstStyle/>
          <a:p>
            <a:endParaRPr lang="en-AU" dirty="0" smtClean="0"/>
          </a:p>
          <a:p>
            <a:endParaRPr lang="en-AU" dirty="0" smtClean="0"/>
          </a:p>
        </p:txBody>
      </p:sp>
      <p:pic>
        <p:nvPicPr>
          <p:cNvPr id="7" name="Picture 6"/>
          <p:cNvPicPr>
            <a:picLocks noChangeAspect="1"/>
          </p:cNvPicPr>
          <p:nvPr/>
        </p:nvPicPr>
        <p:blipFill>
          <a:blip r:embed="rId3"/>
          <a:stretch>
            <a:fillRect/>
          </a:stretch>
        </p:blipFill>
        <p:spPr>
          <a:xfrm>
            <a:off x="10668190" y="0"/>
            <a:ext cx="1523810" cy="504762"/>
          </a:xfrm>
          <a:prstGeom prst="rect">
            <a:avLst/>
          </a:prstGeom>
        </p:spPr>
      </p:pic>
      <p:pic>
        <p:nvPicPr>
          <p:cNvPr id="8" name="Picture 7"/>
          <p:cNvPicPr>
            <a:picLocks noChangeAspect="1"/>
          </p:cNvPicPr>
          <p:nvPr/>
        </p:nvPicPr>
        <p:blipFill>
          <a:blip r:embed="rId4"/>
          <a:stretch>
            <a:fillRect/>
          </a:stretch>
        </p:blipFill>
        <p:spPr>
          <a:xfrm>
            <a:off x="2929365" y="2144684"/>
            <a:ext cx="7834176" cy="3769993"/>
          </a:xfrm>
          <a:prstGeom prst="rect">
            <a:avLst/>
          </a:prstGeom>
        </p:spPr>
      </p:pic>
    </p:spTree>
    <p:extLst>
      <p:ext uri="{BB962C8B-B14F-4D97-AF65-F5344CB8AC3E}">
        <p14:creationId xmlns:p14="http://schemas.microsoft.com/office/powerpoint/2010/main" val="24736599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879475"/>
          </a:xfrm>
        </p:spPr>
        <p:txBody>
          <a:bodyPr>
            <a:normAutofit/>
          </a:bodyPr>
          <a:lstStyle/>
          <a:p>
            <a:r>
              <a:rPr lang="en-AU" sz="3200" b="1" dirty="0" smtClean="0"/>
              <a:t>Format Of The Paper </a:t>
            </a:r>
            <a:endParaRPr lang="en-AU" sz="3200" b="1" dirty="0"/>
          </a:p>
        </p:txBody>
      </p:sp>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0383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p:txBody>
          <a:bodyPr/>
          <a:lstStyle/>
          <a:p>
            <a:endParaRPr lang="en-AU" dirty="0" smtClean="0"/>
          </a:p>
          <a:p>
            <a:endParaRPr lang="en-AU" dirty="0" smtClean="0"/>
          </a:p>
        </p:txBody>
      </p:sp>
      <p:pic>
        <p:nvPicPr>
          <p:cNvPr id="5" name="Picture 4"/>
          <p:cNvPicPr>
            <a:picLocks noChangeAspect="1"/>
          </p:cNvPicPr>
          <p:nvPr/>
        </p:nvPicPr>
        <p:blipFill>
          <a:blip r:embed="rId3"/>
          <a:stretch>
            <a:fillRect/>
          </a:stretch>
        </p:blipFill>
        <p:spPr>
          <a:xfrm>
            <a:off x="10668190" y="0"/>
            <a:ext cx="1523810" cy="504762"/>
          </a:xfrm>
          <a:prstGeom prst="rect">
            <a:avLst/>
          </a:prstGeom>
        </p:spPr>
      </p:pic>
      <p:sp>
        <p:nvSpPr>
          <p:cNvPr id="6" name="Rectangle 5"/>
          <p:cNvSpPr/>
          <p:nvPr/>
        </p:nvSpPr>
        <p:spPr>
          <a:xfrm>
            <a:off x="3048000" y="2136339"/>
            <a:ext cx="7899862" cy="3416320"/>
          </a:xfrm>
          <a:prstGeom prst="rect">
            <a:avLst/>
          </a:prstGeom>
        </p:spPr>
        <p:txBody>
          <a:bodyPr wrap="square">
            <a:spAutoFit/>
          </a:bodyPr>
          <a:lstStyle/>
          <a:p>
            <a:r>
              <a:rPr lang="en-AU" dirty="0" smtClean="0"/>
              <a:t>A cover page with your details – Name, Student ID and the name of the lecturer. </a:t>
            </a:r>
          </a:p>
          <a:p>
            <a:endParaRPr lang="en-AU" dirty="0"/>
          </a:p>
          <a:p>
            <a:r>
              <a:rPr lang="en-AU" dirty="0" smtClean="0"/>
              <a:t>● Font – Font Style: Times New Roman, Font Size: 12, Line Spacing: 2.0 and Paragraph: Justify </a:t>
            </a:r>
          </a:p>
          <a:p>
            <a:endParaRPr lang="en-AU" dirty="0"/>
          </a:p>
          <a:p>
            <a:r>
              <a:rPr lang="en-AU" dirty="0" smtClean="0"/>
              <a:t>● APA format quotes for both in-text citation and reference list. </a:t>
            </a:r>
          </a:p>
          <a:p>
            <a:endParaRPr lang="en-AU" dirty="0"/>
          </a:p>
          <a:p>
            <a:r>
              <a:rPr lang="en-AU" dirty="0" smtClean="0"/>
              <a:t>● Include a reference page for every assignment submitted.  </a:t>
            </a:r>
          </a:p>
          <a:p>
            <a:endParaRPr lang="en-AU" dirty="0" smtClean="0"/>
          </a:p>
          <a:p>
            <a:r>
              <a:rPr lang="en-AU" dirty="0" smtClean="0"/>
              <a:t>Students </a:t>
            </a:r>
            <a:r>
              <a:rPr lang="en-AU" b="1" dirty="0" smtClean="0"/>
              <a:t>should not copy from one another/copy</a:t>
            </a:r>
            <a:r>
              <a:rPr lang="en-AU" dirty="0" smtClean="0"/>
              <a:t> from textbooks or the Internet in doing their assigned work. Students who are caught doing so </a:t>
            </a:r>
            <a:r>
              <a:rPr lang="en-AU" b="1" dirty="0" smtClean="0"/>
              <a:t>will be penalized and the assignment rejected</a:t>
            </a:r>
            <a:r>
              <a:rPr lang="en-AU" dirty="0" smtClean="0"/>
              <a:t>. </a:t>
            </a:r>
            <a:r>
              <a:rPr lang="en-AU" b="1" dirty="0" smtClean="0"/>
              <a:t>PLAGIARISM is a serious offence</a:t>
            </a:r>
            <a:r>
              <a:rPr lang="en-AU" dirty="0" smtClean="0"/>
              <a:t>. </a:t>
            </a:r>
            <a:endParaRPr lang="en-AU" dirty="0"/>
          </a:p>
        </p:txBody>
      </p:sp>
    </p:spTree>
    <p:extLst>
      <p:ext uri="{BB962C8B-B14F-4D97-AF65-F5344CB8AC3E}">
        <p14:creationId xmlns:p14="http://schemas.microsoft.com/office/powerpoint/2010/main" val="37907629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879475"/>
          </a:xfrm>
        </p:spPr>
        <p:txBody>
          <a:bodyPr>
            <a:normAutofit/>
          </a:bodyPr>
          <a:lstStyle/>
          <a:p>
            <a:r>
              <a:rPr lang="en-AU" sz="3600" b="1" dirty="0" smtClean="0"/>
              <a:t>Mid Term Test</a:t>
            </a:r>
            <a:endParaRPr lang="en-AU" sz="3600" b="1" dirty="0"/>
          </a:p>
        </p:txBody>
      </p:sp>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0383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p:txBody>
          <a:bodyPr/>
          <a:lstStyle/>
          <a:p>
            <a:endParaRPr lang="en-AU" dirty="0" smtClean="0"/>
          </a:p>
          <a:p>
            <a:endParaRPr lang="en-AU" dirty="0" smtClean="0"/>
          </a:p>
        </p:txBody>
      </p:sp>
      <p:pic>
        <p:nvPicPr>
          <p:cNvPr id="5" name="Picture 4"/>
          <p:cNvPicPr>
            <a:picLocks noChangeAspect="1"/>
          </p:cNvPicPr>
          <p:nvPr/>
        </p:nvPicPr>
        <p:blipFill>
          <a:blip r:embed="rId3"/>
          <a:stretch>
            <a:fillRect/>
          </a:stretch>
        </p:blipFill>
        <p:spPr>
          <a:xfrm>
            <a:off x="10668190" y="0"/>
            <a:ext cx="1523810" cy="504762"/>
          </a:xfrm>
          <a:prstGeom prst="rect">
            <a:avLst/>
          </a:prstGeom>
        </p:spPr>
      </p:pic>
      <p:sp>
        <p:nvSpPr>
          <p:cNvPr id="6" name="Rectangle 5"/>
          <p:cNvSpPr/>
          <p:nvPr/>
        </p:nvSpPr>
        <p:spPr>
          <a:xfrm>
            <a:off x="3047999" y="2274838"/>
            <a:ext cx="7176655" cy="2308324"/>
          </a:xfrm>
          <a:prstGeom prst="rect">
            <a:avLst/>
          </a:prstGeom>
        </p:spPr>
        <p:txBody>
          <a:bodyPr wrap="square">
            <a:spAutoFit/>
          </a:bodyPr>
          <a:lstStyle/>
          <a:p>
            <a:pPr algn="just"/>
            <a:r>
              <a:rPr lang="en-AU" dirty="0" smtClean="0"/>
              <a:t>Each student is required to sit for the mid-term test which includes </a:t>
            </a:r>
            <a:r>
              <a:rPr lang="en-AU" b="1" dirty="0" smtClean="0"/>
              <a:t>multiple-choice questions, structured type of questions, and/or discussion type of questions. </a:t>
            </a:r>
          </a:p>
          <a:p>
            <a:pPr algn="just"/>
            <a:endParaRPr lang="en-AU" b="1" dirty="0"/>
          </a:p>
          <a:p>
            <a:pPr algn="just"/>
            <a:r>
              <a:rPr lang="en-AU" dirty="0" smtClean="0"/>
              <a:t>The test must be taken on the specified date. If the students encounter any problem to take the tests on the specific date, they are required to inform the lecturer within 24 hours after the specified date and time.  Otherwise, their right to take the tests is forfeited. </a:t>
            </a:r>
            <a:endParaRPr lang="en-AU" dirty="0"/>
          </a:p>
        </p:txBody>
      </p:sp>
    </p:spTree>
    <p:extLst>
      <p:ext uri="{BB962C8B-B14F-4D97-AF65-F5344CB8AC3E}">
        <p14:creationId xmlns:p14="http://schemas.microsoft.com/office/powerpoint/2010/main" val="27909336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879475"/>
          </a:xfrm>
        </p:spPr>
        <p:txBody>
          <a:bodyPr>
            <a:normAutofit/>
          </a:bodyPr>
          <a:lstStyle/>
          <a:p>
            <a:r>
              <a:rPr lang="en-AU" sz="3600" b="1" dirty="0" smtClean="0"/>
              <a:t>Final Assessment </a:t>
            </a:r>
            <a:endParaRPr lang="en-AU" sz="3600" b="1" dirty="0"/>
          </a:p>
        </p:txBody>
      </p:sp>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0383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p:txBody>
          <a:bodyPr/>
          <a:lstStyle/>
          <a:p>
            <a:endParaRPr lang="en-AU" dirty="0" smtClean="0"/>
          </a:p>
          <a:p>
            <a:endParaRPr lang="en-AU" dirty="0" smtClean="0"/>
          </a:p>
        </p:txBody>
      </p:sp>
      <p:pic>
        <p:nvPicPr>
          <p:cNvPr id="5" name="Picture 4"/>
          <p:cNvPicPr>
            <a:picLocks noChangeAspect="1"/>
          </p:cNvPicPr>
          <p:nvPr/>
        </p:nvPicPr>
        <p:blipFill>
          <a:blip r:embed="rId3"/>
          <a:stretch>
            <a:fillRect/>
          </a:stretch>
        </p:blipFill>
        <p:spPr>
          <a:xfrm>
            <a:off x="10668190" y="0"/>
            <a:ext cx="1523810" cy="504762"/>
          </a:xfrm>
          <a:prstGeom prst="rect">
            <a:avLst/>
          </a:prstGeom>
        </p:spPr>
      </p:pic>
      <p:sp>
        <p:nvSpPr>
          <p:cNvPr id="6" name="Rectangle 5"/>
          <p:cNvSpPr/>
          <p:nvPr/>
        </p:nvSpPr>
        <p:spPr>
          <a:xfrm>
            <a:off x="2369127" y="2274838"/>
            <a:ext cx="7855527" cy="2308324"/>
          </a:xfrm>
          <a:prstGeom prst="rect">
            <a:avLst/>
          </a:prstGeom>
        </p:spPr>
        <p:txBody>
          <a:bodyPr wrap="square">
            <a:spAutoFit/>
          </a:bodyPr>
          <a:lstStyle/>
          <a:p>
            <a:pPr algn="just"/>
            <a:r>
              <a:rPr lang="en-AU" dirty="0" smtClean="0"/>
              <a:t>The final assessment is comprehensive will covering topics that have been taught in class, online uploads of learning materials, as well as students’ initiatives in understanding the topics from other sources (books, media). </a:t>
            </a:r>
          </a:p>
          <a:p>
            <a:pPr algn="just"/>
            <a:endParaRPr lang="en-AU" dirty="0"/>
          </a:p>
          <a:p>
            <a:pPr algn="just"/>
            <a:endParaRPr lang="en-AU" dirty="0" smtClean="0"/>
          </a:p>
          <a:p>
            <a:pPr algn="just"/>
            <a:r>
              <a:rPr lang="en-AU" dirty="0" smtClean="0"/>
              <a:t>Students will be examined on their level of understanding and knowledge acquired in this course. The format of the examinations will include an essay and/or discussion type of questions. </a:t>
            </a:r>
            <a:endParaRPr lang="en-AU" dirty="0"/>
          </a:p>
        </p:txBody>
      </p:sp>
    </p:spTree>
    <p:extLst>
      <p:ext uri="{BB962C8B-B14F-4D97-AF65-F5344CB8AC3E}">
        <p14:creationId xmlns:p14="http://schemas.microsoft.com/office/powerpoint/2010/main" val="21637656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TotalTime>
  <Words>475</Words>
  <Application>Microsoft Office PowerPoint</Application>
  <PresentationFormat>Widescreen</PresentationFormat>
  <Paragraphs>40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  Micro-Credential  Strategic Human Resource Management  (GHRM5113)</vt:lpstr>
      <vt:lpstr>Course Synopsis </vt:lpstr>
      <vt:lpstr>Course Assessment Details </vt:lpstr>
      <vt:lpstr>Course Syllabus </vt:lpstr>
      <vt:lpstr>PowerPoint Presentation</vt:lpstr>
      <vt:lpstr>PowerPoint Presentation</vt:lpstr>
      <vt:lpstr>Format Of The Paper </vt:lpstr>
      <vt:lpstr>Mid Term Test</vt:lpstr>
      <vt:lpstr>Final Assessment </vt:lpstr>
      <vt:lpstr>Final Examination </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Human Resource Management  GHRM5113</dc:title>
  <dc:creator>user</dc:creator>
  <cp:lastModifiedBy>user</cp:lastModifiedBy>
  <cp:revision>10</cp:revision>
  <dcterms:created xsi:type="dcterms:W3CDTF">2024-11-14T10:32:36Z</dcterms:created>
  <dcterms:modified xsi:type="dcterms:W3CDTF">2024-12-17T10:03:48Z</dcterms:modified>
</cp:coreProperties>
</file>